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7" r:id="rId3"/>
    <p:sldId id="258" r:id="rId4"/>
    <p:sldId id="260" r:id="rId5"/>
    <p:sldId id="259"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225359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667812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70439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B31045-7C51-44F9-9B4B-71D1F16069D6}"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3665023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B31045-7C51-44F9-9B4B-71D1F16069D6}"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924456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B31045-7C51-44F9-9B4B-71D1F16069D6}"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783723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31045-7C51-44F9-9B4B-71D1F16069D6}"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3753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B31045-7C51-44F9-9B4B-71D1F16069D6}"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3814319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B31045-7C51-44F9-9B4B-71D1F16069D6}"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110611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2045750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71367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266198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5708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3413921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1252056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B31045-7C51-44F9-9B4B-71D1F16069D6}"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E7D332-CAE2-4971-8193-CB18C03F7F35}" type="slidenum">
              <a:rPr lang="en-IN" smtClean="0"/>
              <a:t>‹#›</a:t>
            </a:fld>
            <a:endParaRPr lang="en-IN"/>
          </a:p>
        </p:txBody>
      </p:sp>
    </p:spTree>
    <p:extLst>
      <p:ext uri="{BB962C8B-B14F-4D97-AF65-F5344CB8AC3E}">
        <p14:creationId xmlns:p14="http://schemas.microsoft.com/office/powerpoint/2010/main" val="307638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B31045-7C51-44F9-9B4B-71D1F16069D6}" type="datetimeFigureOut">
              <a:rPr lang="en-IN" smtClean="0"/>
              <a:t>18-07-2022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EE7D332-CAE2-4971-8193-CB18C03F7F35}" type="slidenum">
              <a:rPr lang="en-IN" smtClean="0"/>
              <a:t>‹#›</a:t>
            </a:fld>
            <a:endParaRPr lang="en-IN"/>
          </a:p>
        </p:txBody>
      </p:sp>
    </p:spTree>
    <p:extLst>
      <p:ext uri="{BB962C8B-B14F-4D97-AF65-F5344CB8AC3E}">
        <p14:creationId xmlns:p14="http://schemas.microsoft.com/office/powerpoint/2010/main" val="236531867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548B6C-546B-EECB-776C-10B13C38872E}"/>
              </a:ext>
            </a:extLst>
          </p:cNvPr>
          <p:cNvSpPr>
            <a:spLocks noGrp="1"/>
          </p:cNvSpPr>
          <p:nvPr>
            <p:ph type="ctrTitle"/>
          </p:nvPr>
        </p:nvSpPr>
        <p:spPr/>
        <p:txBody>
          <a:bodyPr/>
          <a:lstStyle/>
          <a:p>
            <a:r>
              <a:rPr lang="en-US" dirty="0"/>
              <a:t>ENVIORNMENT </a:t>
            </a:r>
            <a:endParaRPr lang="en-IN" dirty="0"/>
          </a:p>
        </p:txBody>
      </p:sp>
      <p:sp>
        <p:nvSpPr>
          <p:cNvPr id="5" name="Subtitle 4">
            <a:extLst>
              <a:ext uri="{FF2B5EF4-FFF2-40B4-BE49-F238E27FC236}">
                <a16:creationId xmlns:a16="http://schemas.microsoft.com/office/drawing/2014/main" id="{B63092DB-00A2-4C44-7886-9BF21B7CECAC}"/>
              </a:ext>
            </a:extLst>
          </p:cNvPr>
          <p:cNvSpPr>
            <a:spLocks noGrp="1"/>
          </p:cNvSpPr>
          <p:nvPr>
            <p:ph type="subTitle" idx="1"/>
          </p:nvPr>
        </p:nvSpPr>
        <p:spPr/>
        <p:txBody>
          <a:bodyPr/>
          <a:lstStyle/>
          <a:p>
            <a:r>
              <a:rPr lang="en-US" dirty="0"/>
              <a:t>AND ITS COMPONENTS</a:t>
            </a:r>
            <a:endParaRPr lang="en-IN" dirty="0"/>
          </a:p>
        </p:txBody>
      </p:sp>
    </p:spTree>
    <p:extLst>
      <p:ext uri="{BB962C8B-B14F-4D97-AF65-F5344CB8AC3E}">
        <p14:creationId xmlns:p14="http://schemas.microsoft.com/office/powerpoint/2010/main" val="180503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75D21E-B4C0-DAE9-A6E5-979BE1B952EA}"/>
              </a:ext>
            </a:extLst>
          </p:cNvPr>
          <p:cNvSpPr txBox="1"/>
          <p:nvPr/>
        </p:nvSpPr>
        <p:spPr>
          <a:xfrm>
            <a:off x="140677" y="492369"/>
            <a:ext cx="11310425" cy="3785652"/>
          </a:xfrm>
          <a:prstGeom prst="rect">
            <a:avLst/>
          </a:prstGeom>
          <a:noFill/>
        </p:spPr>
        <p:txBody>
          <a:bodyPr wrap="square">
            <a:spAutoFit/>
          </a:bodyPr>
          <a:lstStyle/>
          <a:p>
            <a:pPr algn="l"/>
            <a:endParaRPr lang="en-US" sz="2400" b="1" i="0" dirty="0">
              <a:solidFill>
                <a:srgbClr val="000000"/>
              </a:solidFill>
              <a:effectLst/>
              <a:latin typeface="Source Sans Pro" panose="020B0604020202020204" pitchFamily="34" charset="0"/>
            </a:endParaRPr>
          </a:p>
          <a:p>
            <a:pPr algn="l"/>
            <a:r>
              <a:rPr lang="en-US" sz="2400" b="1" i="0" dirty="0">
                <a:solidFill>
                  <a:srgbClr val="000000"/>
                </a:solidFill>
                <a:effectLst/>
                <a:latin typeface="ff0"/>
              </a:rPr>
              <a:t>1)Environment can be defined as the natural surroundings of that organism which directly or indirectly influences the growth and development of the organism.</a:t>
            </a:r>
          </a:p>
          <a:p>
            <a:pPr algn="l"/>
            <a:endParaRPr lang="en-US" sz="2400" b="1" i="0" dirty="0">
              <a:solidFill>
                <a:srgbClr val="000000"/>
              </a:solidFill>
              <a:effectLst/>
              <a:latin typeface="ff3"/>
            </a:endParaRPr>
          </a:p>
          <a:p>
            <a:pPr algn="l"/>
            <a:r>
              <a:rPr lang="en-US" sz="2400" b="1" i="0" dirty="0">
                <a:solidFill>
                  <a:srgbClr val="000000"/>
                </a:solidFill>
                <a:effectLst/>
                <a:latin typeface="ff3"/>
              </a:rPr>
              <a:t> 2.Environment is the sum total of all living and non living factors that compose the surroundings of man .The word environment is derived from the French word “environ”. The meaning of the French word is somewhat related to “encompass” “encircle” etc. Itis believed to have been introduced into the subject by biologist Jacob Van </a:t>
            </a:r>
            <a:r>
              <a:rPr lang="en-US" sz="2400" b="1" i="0" dirty="0" err="1">
                <a:solidFill>
                  <a:srgbClr val="000000"/>
                </a:solidFill>
                <a:effectLst/>
                <a:latin typeface="ff3"/>
              </a:rPr>
              <a:t>Erkulin</a:t>
            </a:r>
            <a:r>
              <a:rPr lang="en-US" sz="2400" b="1" i="0" dirty="0">
                <a:solidFill>
                  <a:srgbClr val="000000"/>
                </a:solidFill>
                <a:effectLst/>
                <a:latin typeface="ff3"/>
              </a:rPr>
              <a:t> the early 1900s</a:t>
            </a:r>
            <a:endParaRPr lang="en-US" sz="2400" b="1" i="0" dirty="0">
              <a:solidFill>
                <a:srgbClr val="000000"/>
              </a:solidFill>
              <a:effectLst/>
              <a:latin typeface="Source Sans Pro" panose="020B0604020202020204" pitchFamily="34" charset="0"/>
            </a:endParaRPr>
          </a:p>
        </p:txBody>
      </p:sp>
    </p:spTree>
    <p:extLst>
      <p:ext uri="{BB962C8B-B14F-4D97-AF65-F5344CB8AC3E}">
        <p14:creationId xmlns:p14="http://schemas.microsoft.com/office/powerpoint/2010/main" val="242430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18DD2B13-6D29-91ED-4168-990B2D93B8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0"/>
            <a:ext cx="9269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54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5016B12-2ECC-E9BF-31E3-70DB1A632D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618" y="673580"/>
            <a:ext cx="8157357" cy="4584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05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12C7C0-1BC0-33D1-5E6C-CE2BE985C3B7}"/>
              </a:ext>
            </a:extLst>
          </p:cNvPr>
          <p:cNvSpPr txBox="1"/>
          <p:nvPr/>
        </p:nvSpPr>
        <p:spPr>
          <a:xfrm>
            <a:off x="1702191" y="956603"/>
            <a:ext cx="7445325" cy="3785652"/>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Physical component of environment: </a:t>
            </a:r>
          </a:p>
          <a:p>
            <a:pPr algn="l"/>
            <a:endParaRPr lang="en-US" sz="2000" b="1" i="0"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dirty="0">
                <a:solidFill>
                  <a:srgbClr val="111111"/>
                </a:solidFill>
                <a:effectLst/>
                <a:latin typeface="Roboto" panose="02000000000000000000" pitchFamily="2" charset="0"/>
              </a:rPr>
              <a:t>Physical component of environment includes air, water, soil, light, temperature, climate, etc.</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The physical components are also termed as abiotic components of the environment.</a:t>
            </a:r>
          </a:p>
          <a:p>
            <a:pPr algn="l">
              <a:buFont typeface="Arial" panose="020B0604020202020204" pitchFamily="34" charset="0"/>
              <a:buChar char="•"/>
            </a:pPr>
            <a:endParaRPr lang="en-US" sz="2000" b="1" i="0" dirty="0">
              <a:solidFill>
                <a:srgbClr val="111111"/>
              </a:solidFill>
              <a:effectLst/>
              <a:latin typeface="Roboto" panose="02000000000000000000" pitchFamily="2" charset="0"/>
            </a:endParaRPr>
          </a:p>
          <a:p>
            <a:pPr algn="l">
              <a:buFont typeface="Arial" panose="020B0604020202020204" pitchFamily="34" charset="0"/>
              <a:buChar char="•"/>
            </a:pPr>
            <a:r>
              <a:rPr lang="en-US" sz="2000" b="1" i="0" dirty="0">
                <a:solidFill>
                  <a:srgbClr val="111111"/>
                </a:solidFill>
                <a:effectLst/>
                <a:latin typeface="Roboto" panose="02000000000000000000" pitchFamily="2" charset="0"/>
              </a:rPr>
              <a:t>These environmental components accounts for determination of living conditions for the human population.</a:t>
            </a:r>
          </a:p>
          <a:p>
            <a:pPr algn="l">
              <a:buFont typeface="Arial" panose="020B0604020202020204" pitchFamily="34" charset="0"/>
              <a:buChar char="•"/>
            </a:pPr>
            <a:r>
              <a:rPr lang="en-US" sz="2000" b="1" i="0" dirty="0">
                <a:solidFill>
                  <a:srgbClr val="111111"/>
                </a:solidFill>
                <a:effectLst/>
                <a:latin typeface="Roboto" panose="02000000000000000000" pitchFamily="2" charset="0"/>
              </a:rPr>
              <a:t>Physical component of the environment is again classified into three parts as follows: Atmosphere (gas) </a:t>
            </a:r>
            <a:r>
              <a:rPr lang="en-US" sz="2000" b="1" i="0" dirty="0" err="1">
                <a:solidFill>
                  <a:srgbClr val="111111"/>
                </a:solidFill>
                <a:effectLst/>
                <a:latin typeface="Roboto" panose="02000000000000000000" pitchFamily="2" charset="0"/>
              </a:rPr>
              <a:t>Hydrosphere</a:t>
            </a:r>
            <a:r>
              <a:rPr lang="en-US" sz="2000" b="1" dirty="0" err="1">
                <a:solidFill>
                  <a:srgbClr val="111111"/>
                </a:solidFill>
                <a:latin typeface="Roboto" panose="02000000000000000000" pitchFamily="2" charset="0"/>
              </a:rPr>
              <a:t>,Lithosphere</a:t>
            </a:r>
            <a:r>
              <a:rPr lang="en-US" sz="2000" b="1" dirty="0">
                <a:solidFill>
                  <a:srgbClr val="111111"/>
                </a:solidFill>
                <a:latin typeface="Roboto" panose="02000000000000000000" pitchFamily="2" charset="0"/>
              </a:rPr>
              <a:t>.</a:t>
            </a:r>
            <a:endParaRPr lang="en-US" sz="2000" b="1" i="0" dirty="0">
              <a:solidFill>
                <a:srgbClr val="111111"/>
              </a:solidFill>
              <a:effectLst/>
              <a:latin typeface="Roboto" panose="02000000000000000000" pitchFamily="2" charset="0"/>
            </a:endParaRPr>
          </a:p>
        </p:txBody>
      </p:sp>
    </p:spTree>
    <p:extLst>
      <p:ext uri="{BB962C8B-B14F-4D97-AF65-F5344CB8AC3E}">
        <p14:creationId xmlns:p14="http://schemas.microsoft.com/office/powerpoint/2010/main" val="261662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876291-6F3B-479D-E13B-E15AA9DF9C71}"/>
              </a:ext>
            </a:extLst>
          </p:cNvPr>
          <p:cNvSpPr txBox="1"/>
          <p:nvPr/>
        </p:nvSpPr>
        <p:spPr>
          <a:xfrm>
            <a:off x="1294229" y="562707"/>
            <a:ext cx="7779433" cy="6001643"/>
          </a:xfrm>
          <a:prstGeom prst="rect">
            <a:avLst/>
          </a:prstGeom>
          <a:noFill/>
        </p:spPr>
        <p:txBody>
          <a:bodyPr wrap="square">
            <a:spAutoFit/>
          </a:bodyPr>
          <a:lstStyle/>
          <a:p>
            <a:pPr algn="l" fontAlgn="base"/>
            <a:r>
              <a:rPr lang="en-US" sz="2400" b="1" i="0" dirty="0">
                <a:solidFill>
                  <a:srgbClr val="000000"/>
                </a:solidFill>
                <a:effectLst/>
                <a:latin typeface="inherit"/>
              </a:rPr>
              <a:t>Biological component of environment</a:t>
            </a:r>
            <a:r>
              <a:rPr lang="en-US" b="1" i="0" dirty="0">
                <a:solidFill>
                  <a:srgbClr val="000000"/>
                </a:solidFill>
                <a:effectLst/>
                <a:latin typeface="inherit"/>
              </a:rPr>
              <a:t>:</a:t>
            </a:r>
            <a:endParaRPr lang="en-US" b="1" i="0" dirty="0">
              <a:solidFill>
                <a:srgbClr val="000000"/>
              </a:solidFill>
              <a:effectLst/>
              <a:latin typeface="Open Sans" panose="020B0606030504020204" pitchFamily="34" charset="0"/>
            </a:endParaRP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The biological component of environment is also termed as biotic component.</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This biological component includes all living things like plants, animals and small micro-organisms like bacteria, algae and fungi.</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Biological component  with the abiotic component of the environment. Interaction of these two components forms various ecosystems like forest ecosystem, pond ecosystem, marine ecosystem, desert ecosystem, etc.</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 Biosphere is independent and large ecosystem.</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All ecosystems has three different types of living organisms; i.e. producers, consumers and decomposers.</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Producer includes mainly green plants and other photosynthetic bacteria which synthesizes various organic substances such as carbohydrates, proteins, etc., with the aid of water, soil and light energy.</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Consumers rely on green plants for their nutrition as these green plants produces organic food materials.</a:t>
            </a:r>
          </a:p>
          <a:p>
            <a:pPr algn="l" fontAlgn="base">
              <a:buFont typeface="Arial" panose="020B0604020202020204" pitchFamily="34" charset="0"/>
              <a:buChar char="•"/>
            </a:pPr>
            <a:r>
              <a:rPr lang="en-US" b="1" i="0" dirty="0">
                <a:solidFill>
                  <a:srgbClr val="000000"/>
                </a:solidFill>
                <a:effectLst/>
                <a:latin typeface="Open Sans" panose="020B0606030504020204" pitchFamily="34" charset="0"/>
              </a:rPr>
              <a:t>Decomposers are responsible to decompose dead plants and animals and yields various important minerals for the running of the natural cycle</a:t>
            </a:r>
          </a:p>
        </p:txBody>
      </p:sp>
    </p:spTree>
    <p:extLst>
      <p:ext uri="{BB962C8B-B14F-4D97-AF65-F5344CB8AC3E}">
        <p14:creationId xmlns:p14="http://schemas.microsoft.com/office/powerpoint/2010/main" val="2241880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206D99-CBC5-56CC-9B67-6FB86BF53D37}"/>
              </a:ext>
            </a:extLst>
          </p:cNvPr>
          <p:cNvSpPr txBox="1"/>
          <p:nvPr/>
        </p:nvSpPr>
        <p:spPr>
          <a:xfrm>
            <a:off x="1744394" y="787791"/>
            <a:ext cx="7403122" cy="3785652"/>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Components of Cultural Environment </a:t>
            </a:r>
          </a:p>
          <a:p>
            <a:pPr algn="l"/>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Nationality. The values, history and beliefs of every country defines the cultural environment amongst the citizens...</a:t>
            </a:r>
          </a:p>
          <a:p>
            <a:pPr algn="l">
              <a:buFont typeface="+mj-lt"/>
              <a:buAutoNum type="arabicPeriod"/>
            </a:pPr>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Religion. Religious practices and beliefs </a:t>
            </a:r>
            <a:r>
              <a:rPr lang="en-US" sz="2000" b="1" dirty="0">
                <a:solidFill>
                  <a:srgbClr val="111111"/>
                </a:solidFill>
                <a:latin typeface="Roboto" panose="02000000000000000000" pitchFamily="2" charset="0"/>
              </a:rPr>
              <a:t>.</a:t>
            </a:r>
          </a:p>
          <a:p>
            <a:pPr algn="l">
              <a:buFont typeface="+mj-lt"/>
              <a:buAutoNum type="arabicPeriod"/>
            </a:pPr>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Language. The preferred language or mother tongue of a region, town, city, state or country .</a:t>
            </a:r>
          </a:p>
          <a:p>
            <a:pPr algn="l">
              <a:buFont typeface="+mj-lt"/>
              <a:buAutoNum type="arabicPeriod"/>
            </a:pPr>
            <a:endParaRPr lang="en-US" sz="2000" b="1" i="0" dirty="0">
              <a:solidFill>
                <a:srgbClr val="111111"/>
              </a:solidFill>
              <a:effectLst/>
              <a:latin typeface="Roboto" panose="02000000000000000000" pitchFamily="2" charset="0"/>
            </a:endParaRPr>
          </a:p>
          <a:p>
            <a:pPr algn="l">
              <a:buFont typeface="+mj-lt"/>
              <a:buAutoNum type="arabicPeriod"/>
            </a:pPr>
            <a:r>
              <a:rPr lang="en-US" sz="2000" b="1" i="0" dirty="0">
                <a:solidFill>
                  <a:srgbClr val="111111"/>
                </a:solidFill>
                <a:effectLst/>
                <a:latin typeface="Roboto" panose="02000000000000000000" pitchFamily="2" charset="0"/>
              </a:rPr>
              <a:t>Region. Regional factors like geography, terrain, climate etc. also creates a collective group or segment of people</a:t>
            </a:r>
          </a:p>
        </p:txBody>
      </p:sp>
    </p:spTree>
    <p:extLst>
      <p:ext uri="{BB962C8B-B14F-4D97-AF65-F5344CB8AC3E}">
        <p14:creationId xmlns:p14="http://schemas.microsoft.com/office/powerpoint/2010/main" val="33731514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TotalTime>
  <Words>413</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Arial</vt:lpstr>
      <vt:lpstr>ff0</vt:lpstr>
      <vt:lpstr>ff3</vt:lpstr>
      <vt:lpstr>inherit</vt:lpstr>
      <vt:lpstr>Open Sans</vt:lpstr>
      <vt:lpstr>Roboto</vt:lpstr>
      <vt:lpstr>Source Sans Pro</vt:lpstr>
      <vt:lpstr>Trebuchet MS</vt:lpstr>
      <vt:lpstr>Wingdings 3</vt:lpstr>
      <vt:lpstr>Facet</vt:lpstr>
      <vt:lpstr>ENVIORNMENT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4</cp:revision>
  <dcterms:created xsi:type="dcterms:W3CDTF">2022-07-17T07:08:19Z</dcterms:created>
  <dcterms:modified xsi:type="dcterms:W3CDTF">2022-07-18T06:22:20Z</dcterms:modified>
</cp:coreProperties>
</file>